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89" r:id="rId3"/>
    <p:sldId id="287" r:id="rId4"/>
    <p:sldId id="288" r:id="rId5"/>
    <p:sldId id="290" r:id="rId6"/>
    <p:sldId id="283" r:id="rId7"/>
    <p:sldId id="257" r:id="rId8"/>
    <p:sldId id="258" r:id="rId9"/>
    <p:sldId id="259" r:id="rId10"/>
    <p:sldId id="260" r:id="rId11"/>
    <p:sldId id="261" r:id="rId12"/>
    <p:sldId id="262" r:id="rId13"/>
    <p:sldId id="263" r:id="rId14"/>
    <p:sldId id="271" r:id="rId15"/>
    <p:sldId id="264" r:id="rId16"/>
    <p:sldId id="265" r:id="rId17"/>
    <p:sldId id="266" r:id="rId18"/>
    <p:sldId id="267" r:id="rId19"/>
    <p:sldId id="268" r:id="rId20"/>
    <p:sldId id="269" r:id="rId21"/>
    <p:sldId id="270" r:id="rId22"/>
    <p:sldId id="272" r:id="rId23"/>
    <p:sldId id="273" r:id="rId24"/>
    <p:sldId id="274" r:id="rId25"/>
    <p:sldId id="275" r:id="rId26"/>
    <p:sldId id="276" r:id="rId27"/>
    <p:sldId id="277" r:id="rId28"/>
    <p:sldId id="278" r:id="rId29"/>
    <p:sldId id="279" r:id="rId30"/>
    <p:sldId id="282" r:id="rId31"/>
    <p:sldId id="280" r:id="rId32"/>
    <p:sldId id="281"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47" autoAdjust="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12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0B3F8-C0CE-4EB6-A2F9-9B83E2DDA88C}" type="datetimeFigureOut">
              <a:rPr lang="sk-SK" smtClean="0"/>
              <a:pPr/>
              <a:t>13.03.2014</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5F398-8B4B-4949-8771-91D88AD9171B}"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Na KK Plameň vymeníte 4.7</a:t>
            </a:r>
            <a:r>
              <a:rPr lang="sk-SK" baseline="0" dirty="0" smtClean="0"/>
              <a:t>  a 5.07. za deň pred a deň konania krajského kola. V BB kraji je KK 21.06. Teda riadok jedna bude 1.01. do 20.06. = 16 ročný a 21.06. do 31.12. = 15 ročný. </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a:t>
            </a:fld>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Tunel je bez rámu!!! Keďže dochádzalo z úrazom</a:t>
            </a:r>
            <a:r>
              <a:rPr lang="sk-SK" baseline="0" dirty="0" smtClean="0"/>
              <a:t> spôsobených kovovou konštrukciou tunela, prešlo sa na takéto konštrukčné riešenie. Odporúča sa aj tyčky zabezpečujúce výšku tunela odtiahnuť pomocou závesov od okrajov plachty. </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14</a:t>
            </a:fld>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Súťažiaci sa nesmie dotknúť zeme mimo lavičky, len pred ňou a za ňou. Hadicové vedenie sa</a:t>
            </a:r>
            <a:r>
              <a:rPr lang="sk-SK" baseline="0" dirty="0" smtClean="0"/>
              <a:t> ukladá v pravo od lavičky. Ak by sa stalo, že náhodou je položené v ľavo, môže ho súťažiaci opäť položiť v pravo ale pred tým sa musí vrátiť pred začiatok lavičky. Nesmie hadice prehadzovať natiahnutím a kmitom.</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15</a:t>
            </a:fld>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Každá hadica sa hodnotí</a:t>
            </a:r>
            <a:r>
              <a:rPr lang="sk-SK" baseline="0" dirty="0" smtClean="0"/>
              <a:t> osobitne – samostatne. Na každej hadici sa dáva maximálne 5 trestných bodov.</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16</a:t>
            </a:fld>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Platí že: vľavo v smere behu si pripravuje striekačku </a:t>
            </a:r>
            <a:r>
              <a:rPr lang="sk-SK" dirty="0" smtClean="0"/>
              <a:t>č.2 a 3</a:t>
            </a:r>
            <a:r>
              <a:rPr lang="sk-SK" dirty="0" smtClean="0"/>
              <a:t>, v pravo </a:t>
            </a:r>
            <a:r>
              <a:rPr lang="sk-SK" dirty="0" smtClean="0"/>
              <a:t>4 a 5</a:t>
            </a:r>
            <a:r>
              <a:rPr lang="sk-SK" dirty="0" smtClean="0"/>
              <a:t>, hadica musí byť dvojito stočená a vložená do držiaka RPS. Pre nohy platí to isté ako na vodnej priekope, môže sa špička dosky dotýkať ale nesmie na nej stáť. Hadicu </a:t>
            </a:r>
            <a:r>
              <a:rPr lang="sk-SK" dirty="0" smtClean="0"/>
              <a:t>rozkladajú</a:t>
            </a:r>
            <a:r>
              <a:rPr lang="sk-SK" baseline="0" dirty="0" smtClean="0"/>
              <a:t> </a:t>
            </a:r>
            <a:r>
              <a:rPr lang="sk-SK" baseline="0" dirty="0" smtClean="0"/>
              <a:t>čísla 2 a 4, čísla 3 a </a:t>
            </a:r>
            <a:r>
              <a:rPr lang="sk-SK" baseline="0" dirty="0" smtClean="0"/>
              <a:t>5 </a:t>
            </a:r>
            <a:r>
              <a:rPr lang="sk-SK" baseline="0" dirty="0" smtClean="0"/>
              <a:t>nesmú pomáhať pri rozkladaní hadičiek </a:t>
            </a:r>
            <a:r>
              <a:rPr lang="sk-SK" baseline="0" dirty="0" smtClean="0"/>
              <a:t>D25 teda sa ich nesmú ani dotknúť, aj keby sa hadička zasekla v držiaku. </a:t>
            </a:r>
            <a:r>
              <a:rPr lang="sk-SK" dirty="0" smtClean="0"/>
              <a:t> </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17</a:t>
            </a:fld>
            <a:endParaRPr 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Doska je v ľavo na okraji dráhy. Poradie uloženia prostriedkov nie je určené ale odporúčam pri príprave naradia vždy uložiť prostriedky</a:t>
            </a:r>
            <a:r>
              <a:rPr lang="sk-SK" baseline="0" dirty="0" smtClean="0"/>
              <a:t> podľa poradia – čiže každý súťažiaci v družstve vie presne že napr. Rozdeľovač je položený ako posledný a hadica ako prvá a nemusia ich hľadať. Nie je tam prechod B-C.</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18</a:t>
            </a:fld>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Platí že tesársky má mať aspoň tri obraty, plochá spojka musí mať konce na jednej strane, lodný konce na oboch stranách brvna.</a:t>
            </a:r>
            <a:r>
              <a:rPr lang="sk-SK" baseline="0" dirty="0" smtClean="0"/>
              <a:t> Úväz na prúdnici: </a:t>
            </a:r>
            <a:r>
              <a:rPr lang="sk-SK" baseline="0" dirty="0" err="1" smtClean="0"/>
              <a:t>smičky</a:t>
            </a:r>
            <a:r>
              <a:rPr lang="sk-SK" baseline="0" dirty="0" smtClean="0"/>
              <a:t> nesmú byť ďalej od spojky ako 15cm, platí aj pre hubicu, </a:t>
            </a:r>
            <a:r>
              <a:rPr lang="sk-SK" baseline="0" dirty="0" err="1" smtClean="0"/>
              <a:t>smička</a:t>
            </a:r>
            <a:r>
              <a:rPr lang="sk-SK" baseline="0" dirty="0" smtClean="0"/>
              <a:t> pri ventile musí byť od ventilu k spojke, a nezáleží, kde je vrecko, či na strane prúdnice alebo hadice</a:t>
            </a:r>
            <a:r>
              <a:rPr lang="sk-SK" baseline="0" dirty="0" smtClean="0"/>
              <a:t>. POZOR: v Rakúsku je na lane umiestnená veľká hasičská karabína, ktorá môže robiť problém. Lano na úväz nemusí byť po vykonaní úväzu preložené cez brvno!!!</a:t>
            </a:r>
            <a:endParaRPr lang="sk-SK" baseline="0" dirty="0" smtClean="0"/>
          </a:p>
          <a:p>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19</a:t>
            </a:fld>
            <a:endParaRPr lang="sk-S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Veliteľ stojí  za hríbikom a ostatný v ľavo od neho. Po ukončení vykonávania disciplíny vstúpi do dráhy náhradník s číslom O.</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20</a:t>
            </a:fld>
            <a:endParaRPr lang="sk-S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Na druhom, štvrtom a ôsmom úseku nie sú prekážky, ale platí, že v strede úseku je čiara, po ktorú musí súťažiaci prebrať prúdnicu. Na poslednom</a:t>
            </a:r>
            <a:r>
              <a:rPr lang="sk-SK" baseline="0" dirty="0" smtClean="0"/>
              <a:t> úseku je tiež čiara vo vzdialenosti 365m, po ktorú musí súťažiaci č.9 prebrať prúdnicu. </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21</a:t>
            </a:fld>
            <a:endParaRPr lang="sk-S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Hadica je s nosičom, hadica nesmie trčať mimo podložku, nosič môže.</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23</a:t>
            </a:fld>
            <a:endParaRPr lang="sk-S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Správne prekonanie prekážky, pozor, ak tyčka spadne je nutne ju položiť na stojany a následne prekonať. Súťažiaci nesmie</a:t>
            </a:r>
            <a:r>
              <a:rPr lang="sk-SK" baseline="0" dirty="0" smtClean="0"/>
              <a:t> opustiť dráhu – teda nesmie stojan obísť mimo dráhy – je to opustenie dráhy obomi nohami teda 10 trestných </a:t>
            </a:r>
            <a:r>
              <a:rPr lang="sk-SK" baseline="0" dirty="0" smtClean="0"/>
              <a:t>bodov.</a:t>
            </a:r>
            <a:r>
              <a:rPr lang="sk-SK" dirty="0" smtClean="0"/>
              <a:t> </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24</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1 – 5 bez zmien. 6 – 9 musí 6 vstúpiť</a:t>
            </a:r>
            <a:r>
              <a:rPr lang="sk-SK" baseline="0" dirty="0" smtClean="0"/>
              <a:t> do dráhy obidvomi nohami a potom môže otvoriť hadicu – vybrať nosič. Po vkročení do dráhy môže sa jednou nohou vrátiť za štartovnú čiaru a nepočíta sa to ako chyba. Rozvinovať hadice nemusia ale platí, že vybrať nosič z hadice smú len po rozložení hadice, ktorú rozkladajú, teda č. 7 približne vo vzdialenosti 15m, nie je však chybou, ak bezprostredne pred dosiahnutím 15m začne č.7 odopínať nosič. Nesenú hadicu následne môže položiť, rozvinúť, podať spojku č.8 – všetky spôsoby sú </a:t>
            </a:r>
            <a:r>
              <a:rPr lang="sk-SK" baseline="0" smtClean="0"/>
              <a:t>povolené.</a:t>
            </a:r>
            <a:endParaRPr lang="sk-SK"/>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5</a:t>
            </a:fld>
            <a:endParaRPr lang="sk-S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Platí to isté ako pre podbeh.</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25</a:t>
            </a:fld>
            <a:endParaRPr lang="sk-S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PHP nesmie spadnúť pred odovzdávku č.7, tiež je treba kontrolovať,</a:t>
            </a:r>
            <a:r>
              <a:rPr lang="sk-SK" baseline="0" dirty="0" smtClean="0"/>
              <a:t> či PHP je položený na podložke bez toho, aby spodok nepresahoval podložku a pozor na opustenie dráhy obomi nohami.</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26</a:t>
            </a:fld>
            <a:endParaRPr lang="sk-S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Na značke 380</a:t>
            </a:r>
            <a:r>
              <a:rPr lang="sk-SK" baseline="0" dirty="0" smtClean="0"/>
              <a:t> </a:t>
            </a:r>
            <a:r>
              <a:rPr lang="sk-SK" dirty="0" smtClean="0"/>
              <a:t>m je položený rozdeľovač smere</a:t>
            </a:r>
            <a:r>
              <a:rPr lang="sk-SK" baseline="0" dirty="0" smtClean="0"/>
              <a:t> behu a v ľavo od neho dve tlakové hadice C52/15m spojkami v smere behu. Spojky sa nesmú dotýkať dráhy.</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27</a:t>
            </a:fld>
            <a:endParaRPr lang="sk-S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Toto je náhrada za bodovú výhodu, ktorú sme doposiaľ prideľovali na súťažiach u nás. POZOR: pri zaradení náhradníka na CTIF sa musí prepočítať aj štafeta, ako keby ju náhradník bežal</a:t>
            </a:r>
            <a:r>
              <a:rPr lang="sk-SK" baseline="0" dirty="0" smtClean="0"/>
              <a:t>!!! Nesmie dôjsť k špekuláciám s nasadením náhradníka. Platí, že vymeniť súťažiacich môže vedúci len z lekárskeho dôvodu!!!</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28</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Družstvo nestojí na štartovnej čiare, ale 50cm za</a:t>
            </a:r>
            <a:r>
              <a:rPr lang="sk-SK" baseline="0" dirty="0" smtClean="0"/>
              <a:t> ňou, aby nedošlo k predčasnému zapnutiu časomiery</a:t>
            </a:r>
            <a:r>
              <a:rPr lang="sk-SK" baseline="0" dirty="0" smtClean="0"/>
              <a:t>! Malo by to byť označené ďalšou čiarou. Podáva hlásenie ako na súťažiach u nás.</a:t>
            </a:r>
            <a:endParaRPr lang="sk-SK" baseline="0" dirty="0" smtClean="0"/>
          </a:p>
          <a:p>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7</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Vypínač stláča veliteľ družstva po nastúpení všetkých </a:t>
            </a:r>
            <a:r>
              <a:rPr lang="sk-SK" dirty="0" smtClean="0"/>
              <a:t>súťažiacich,</a:t>
            </a:r>
            <a:r>
              <a:rPr lang="sk-SK" baseline="0" dirty="0" smtClean="0"/>
              <a:t> má zdvihnutím ruky ešte upozorniť ručných časomeračov, že ukončili </a:t>
            </a:r>
            <a:r>
              <a:rPr lang="sk-SK" baseline="0" dirty="0" err="1" smtClean="0"/>
              <a:t>discoplínu</a:t>
            </a:r>
            <a:r>
              <a:rPr lang="sk-SK" baseline="0" dirty="0" smtClean="0"/>
              <a:t>.</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8</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Ako môžete vidieť, prekážky sú rozmiestnené podľa dĺžky hadíc. Vodná priekopa má začiatok na 7,1m</a:t>
            </a:r>
            <a:r>
              <a:rPr lang="sk-SK" baseline="0" dirty="0" smtClean="0"/>
              <a:t>. Bariéra na 23m, začiatok tunela je na 35m a začiatok lavičky je na 52m. Vo vzdialenosti 59m je vyznačená čiara, za ktorú musí súťažiaci č.6 položiť spojku poslednej hadice. Na pravom okraji dráhy na tej čiare je umiestnená bednička na odloženie nosičov. Nosič nesmie byť prevesený cez okraj bedne – je to počítané ako chyba.</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9</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Tu sa nemení nič. Súťažiaci 2 a 4 po rozložení hadičiek D25 striekajú do terčov 5l vody a súťažiaci s číslami 3 a 5</a:t>
            </a:r>
            <a:r>
              <a:rPr lang="sk-SK" baseline="0" dirty="0" smtClean="0"/>
              <a:t> pumpujú vodu z </a:t>
            </a:r>
            <a:r>
              <a:rPr lang="sk-SK" baseline="0" dirty="0" err="1" smtClean="0"/>
              <a:t>verových</a:t>
            </a:r>
            <a:r>
              <a:rPr lang="sk-SK" baseline="0" dirty="0" smtClean="0"/>
              <a:t> striekačiek – 10l a po minutí ešte musia naliať vodu s pripravených vedier, ktoré sú v pravo a vľavo na kraji súťažnej dráhy. Pozor na </a:t>
            </a:r>
            <a:r>
              <a:rPr lang="sk-SK" baseline="0" dirty="0" err="1" smtClean="0"/>
              <a:t>prešlap</a:t>
            </a:r>
            <a:r>
              <a:rPr lang="sk-SK" baseline="0" dirty="0" smtClean="0"/>
              <a:t>, špička sa môže dotýkať dosky, ktorá tvorí nástrekovú čiaru len nesmie stáť na tejto čiare.</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10</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Vľavo na kraji súťažnej dráhy je položená doska 50x200cm na ktorej sú uložené technické prostriedky (hadica c52 v nosiči, nosič hadíc, hadicový </a:t>
            </a:r>
            <a:r>
              <a:rPr lang="sk-SK" dirty="0" err="1" smtClean="0"/>
              <a:t>viazák</a:t>
            </a:r>
            <a:r>
              <a:rPr lang="sk-SK" dirty="0" smtClean="0"/>
              <a:t>, prúdnica C52, </a:t>
            </a:r>
            <a:r>
              <a:rPr lang="sk-SK" dirty="0" smtClean="0"/>
              <a:t>rozdeľovač BCC, nasávací </a:t>
            </a:r>
            <a:r>
              <a:rPr lang="sk-SK" dirty="0" smtClean="0"/>
              <a:t>kôš a kľúč na spojky) – nie je tu prechod z B-C</a:t>
            </a:r>
            <a:r>
              <a:rPr lang="sk-SK" dirty="0" smtClean="0"/>
              <a:t>!! Postavenie stojanov je také isté, ako na našich </a:t>
            </a:r>
            <a:r>
              <a:rPr lang="sk-SK" dirty="0" err="1" smtClean="0"/>
              <a:t>predchádzajúcch</a:t>
            </a:r>
            <a:r>
              <a:rPr lang="sk-SK" dirty="0" smtClean="0"/>
              <a:t> súťažiach. </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11</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Pevná spojka je vo výške 25 – 30cm, medzi hadicami je medzera nanajvýš na šírku hadice C52. Vodná priekopa je široká 2m a dlhá 1,8m. Správne prekonanie je bez šliapnutia na dosku ohraničujúcu vodnú priekopu, špičkou sa dosky dotknúť z boku môžu ale nesmú na ňu</a:t>
            </a:r>
            <a:r>
              <a:rPr lang="sk-SK" baseline="0" dirty="0" smtClean="0"/>
              <a:t> </a:t>
            </a:r>
            <a:r>
              <a:rPr lang="sk-SK" baseline="0" dirty="0" smtClean="0"/>
              <a:t>šliapnuť.</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12</a:t>
            </a:fld>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Prekážku musí každý súťažiaci prekonať medzi vyznačenými šípkami. Mimo</a:t>
            </a:r>
            <a:r>
              <a:rPr lang="sk-SK" baseline="0" dirty="0" smtClean="0"/>
              <a:t> vyznačeného priestoru nesmie prečnievať ani chodidlo súťažiaceho!!</a:t>
            </a:r>
            <a:endParaRPr lang="sk-SK" dirty="0"/>
          </a:p>
        </p:txBody>
      </p:sp>
      <p:sp>
        <p:nvSpPr>
          <p:cNvPr id="4" name="Zástupný symbol čísla snímky 3"/>
          <p:cNvSpPr>
            <a:spLocks noGrp="1"/>
          </p:cNvSpPr>
          <p:nvPr>
            <p:ph type="sldNum" sz="quarter" idx="10"/>
          </p:nvPr>
        </p:nvSpPr>
        <p:spPr/>
        <p:txBody>
          <a:bodyPr/>
          <a:lstStyle/>
          <a:p>
            <a:fld id="{8425F398-8B4B-4949-8771-91D88AD9171B}" type="slidenum">
              <a:rPr lang="sk-SK" smtClean="0"/>
              <a:pPr/>
              <a:t>13</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13.03.2014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pPr/>
              <a:t>13.03.2014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800" dirty="0" smtClean="0"/>
              <a:t>Organizácia súťaže - rozdiely</a:t>
            </a:r>
            <a:endParaRPr lang="sk-SK" sz="1800" dirty="0"/>
          </a:p>
        </p:txBody>
      </p:sp>
      <p:sp>
        <p:nvSpPr>
          <p:cNvPr id="3" name="Zástupný symbol obsahu 2"/>
          <p:cNvSpPr>
            <a:spLocks noGrp="1"/>
          </p:cNvSpPr>
          <p:nvPr>
            <p:ph idx="1"/>
          </p:nvPr>
        </p:nvSpPr>
        <p:spPr/>
        <p:txBody>
          <a:bodyPr>
            <a:normAutofit fontScale="85000" lnSpcReduction="20000"/>
          </a:bodyPr>
          <a:lstStyle/>
          <a:p>
            <a:r>
              <a:rPr lang="sk-SK" dirty="0" smtClean="0"/>
              <a:t>Vek súťažiacich 8-16 rokov (v roku súťaže nesmie mať MH 17 rokov)</a:t>
            </a:r>
          </a:p>
          <a:p>
            <a:r>
              <a:rPr lang="sk-SK" dirty="0" smtClean="0"/>
              <a:t>Družstvo tvorí 1+8+1 členov, počíta sa len deväť súťažiacich, náhradník smie byť zaradený len zo zdravotných dôvodov</a:t>
            </a:r>
          </a:p>
          <a:p>
            <a:r>
              <a:rPr lang="sk-SK" dirty="0" smtClean="0"/>
              <a:t>POZOR obutie, na medzinárodných súťažiach sú zakázané kopačky akékoľvek</a:t>
            </a:r>
          </a:p>
          <a:p>
            <a:r>
              <a:rPr lang="sk-SK" dirty="0" smtClean="0"/>
              <a:t>POZOR na požiarnom útoku CTIF môžu mať súťažiaci opasok a rukavice (ale všetci!!) na štafete nie, len ak je opasok súčasťou uniformy</a:t>
            </a:r>
          </a:p>
          <a:p>
            <a:r>
              <a:rPr lang="sk-SK" dirty="0" smtClean="0"/>
              <a:t>Sčítacia komisia sčituje podľa vzoru medzinárodných pravidiel. </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Druhý úsek dráhy 60-65m tzv. vodná skupina (čísla 2-5)</a:t>
            </a:r>
            <a:endParaRPr lang="sk-SK"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533400" y="1600200"/>
            <a:ext cx="7620000" cy="480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Druhý úsek dráhy 65-70m v ľavo stojan na technické prostriedky a v pravo stojan na viazanie uzlov</a:t>
            </a:r>
            <a:endParaRPr lang="sk-SK" sz="2800"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762000" y="1600200"/>
            <a:ext cx="7924800" cy="4572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Uloženie hadíc pred štartovnou čiarou, medzi hadicami je medzera na šírku hadice C52</a:t>
            </a:r>
            <a:endParaRPr lang="sk-SK" sz="2800"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457200" y="1524000"/>
            <a:ext cx="3343275" cy="21717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105400" y="1447800"/>
            <a:ext cx="3267075" cy="2105025"/>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762000" y="3810000"/>
            <a:ext cx="7696200" cy="236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Prekážka je 2m široká, 70cm vysoká a pod ňou je voľný priestor 15 cm na uloženie hadicového vedenia!</a:t>
            </a:r>
            <a:endParaRPr lang="sk-SK" sz="2800"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381000" y="1219200"/>
            <a:ext cx="7772400" cy="5105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Tunel 60x80x600cm</a:t>
            </a:r>
            <a:endParaRPr lang="sk-SK" sz="2800" dirty="0"/>
          </a:p>
        </p:txBody>
      </p:sp>
      <p:pic>
        <p:nvPicPr>
          <p:cNvPr id="4" name="Picture 5" descr="tunnel di fronte 2"/>
          <p:cNvPicPr>
            <a:picLocks noGrp="1" noChangeAspect="1" noChangeArrowheads="1"/>
          </p:cNvPicPr>
          <p:nvPr>
            <p:ph idx="1"/>
          </p:nvPr>
        </p:nvPicPr>
        <p:blipFill>
          <a:blip r:embed="rId3" cstate="print">
            <a:lum contrast="18000"/>
          </a:blip>
          <a:srcRect t="20700" b="19482"/>
          <a:stretch>
            <a:fillRect/>
          </a:stretch>
        </p:blipFill>
        <p:spPr bwMode="auto">
          <a:xfrm>
            <a:off x="304800" y="1447800"/>
            <a:ext cx="7772400" cy="5029200"/>
          </a:xfrm>
          <a:prstGeom prst="rect">
            <a:avLst/>
          </a:prstGeom>
          <a:noFill/>
          <a:ln w="19050">
            <a:solidFill>
              <a:srgbClr val="CC0000"/>
            </a:solidFill>
            <a:miter lim="800000"/>
            <a:headEnd/>
            <a:tailEnd/>
          </a:ln>
          <a:effectLst>
            <a:outerShdw dist="35921" dir="2700000" algn="ctr" rotWithShape="0">
              <a:srgbClr val="CC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Lavička je 200cm dlhá, 20cm široká a 30cm vysoká</a:t>
            </a:r>
            <a:endParaRPr lang="sk-SK" sz="2800"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609600" y="1676400"/>
            <a:ext cx="7924800" cy="44195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Posúdenie pretočenia hadíc</a:t>
            </a:r>
            <a:endParaRPr lang="sk-SK" sz="2800"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533400" y="1524000"/>
            <a:ext cx="7534275" cy="38155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err="1" smtClean="0"/>
              <a:t>Vedrové</a:t>
            </a:r>
            <a:r>
              <a:rPr lang="sk-SK" sz="2800" dirty="0" smtClean="0"/>
              <a:t> striekačky, uloženie stočenej hadice, položenie prúdnica a postavenie nôh na </a:t>
            </a:r>
            <a:r>
              <a:rPr lang="sk-SK" sz="2800" dirty="0" err="1" smtClean="0"/>
              <a:t>nástrekovej</a:t>
            </a:r>
            <a:r>
              <a:rPr lang="sk-SK" sz="2800" dirty="0" smtClean="0"/>
              <a:t> čiare</a:t>
            </a:r>
            <a:endParaRPr lang="sk-SK" sz="2800"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533400" y="1600200"/>
            <a:ext cx="2895600" cy="43434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733800" y="1600200"/>
            <a:ext cx="2362200" cy="4371975"/>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6248400" y="1752600"/>
            <a:ext cx="2362200" cy="4267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Doska na uloženie technických prostriedkov a 8ks technických prostriedkov.</a:t>
            </a:r>
            <a:endParaRPr lang="sk-SK" sz="2800"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533400" y="1676400"/>
            <a:ext cx="8077200" cy="3886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Uzly na stojane, ich vyobrazenie</a:t>
            </a:r>
            <a:endParaRPr lang="sk-SK" sz="2800"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228600" y="1524000"/>
            <a:ext cx="8610600" cy="5105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Počítanie veku súťažiacich na CK Plameň 2014 5.07.2014 v Hurbanove</a:t>
            </a:r>
            <a:endParaRPr lang="sk-SK" sz="2800" dirty="0"/>
          </a:p>
        </p:txBody>
      </p:sp>
      <p:graphicFrame>
        <p:nvGraphicFramePr>
          <p:cNvPr id="4" name="Zástupný symbol obsahu 3"/>
          <p:cNvGraphicFramePr>
            <a:graphicFrameLocks noGrp="1"/>
          </p:cNvGraphicFramePr>
          <p:nvPr>
            <p:ph idx="1"/>
          </p:nvPr>
        </p:nvGraphicFramePr>
        <p:xfrm>
          <a:off x="457200" y="1427872"/>
          <a:ext cx="8229600" cy="5912728"/>
        </p:xfrm>
        <a:graphic>
          <a:graphicData uri="http://schemas.openxmlformats.org/drawingml/2006/table">
            <a:tbl>
              <a:tblPr firstRow="1" bandRow="1">
                <a:tableStyleId>{5C22544A-7EE6-4342-B048-85BDC9FD1C3A}</a:tableStyleId>
              </a:tblPr>
              <a:tblGrid>
                <a:gridCol w="1828800"/>
                <a:gridCol w="3657600"/>
                <a:gridCol w="2743200"/>
              </a:tblGrid>
              <a:tr h="0">
                <a:tc>
                  <a:txBody>
                    <a:bodyPr/>
                    <a:lstStyle/>
                    <a:p>
                      <a:r>
                        <a:rPr lang="sk-SK" dirty="0" smtClean="0"/>
                        <a:t>Rok narodenia</a:t>
                      </a:r>
                      <a:endParaRPr lang="sk-SK" dirty="0"/>
                    </a:p>
                  </a:txBody>
                  <a:tcPr/>
                </a:tc>
                <a:tc>
                  <a:txBody>
                    <a:bodyPr/>
                    <a:lstStyle/>
                    <a:p>
                      <a:r>
                        <a:rPr lang="sk-SK" dirty="0" smtClean="0"/>
                        <a:t>Deň narodenie</a:t>
                      </a:r>
                      <a:endParaRPr lang="sk-SK" dirty="0"/>
                    </a:p>
                  </a:txBody>
                  <a:tcPr/>
                </a:tc>
                <a:tc>
                  <a:txBody>
                    <a:bodyPr/>
                    <a:lstStyle/>
                    <a:p>
                      <a:r>
                        <a:rPr lang="sk-SK" dirty="0" smtClean="0"/>
                        <a:t>Započítaný vek</a:t>
                      </a:r>
                      <a:endParaRPr lang="sk-SK" dirty="0"/>
                    </a:p>
                  </a:txBody>
                  <a:tcPr/>
                </a:tc>
              </a:tr>
              <a:tr h="693371">
                <a:tc>
                  <a:txBody>
                    <a:bodyPr/>
                    <a:lstStyle/>
                    <a:p>
                      <a:r>
                        <a:rPr lang="sk-SK" dirty="0" smtClean="0"/>
                        <a:t>1998</a:t>
                      </a:r>
                      <a:endParaRPr lang="sk-SK" dirty="0"/>
                    </a:p>
                  </a:txBody>
                  <a:tcPr/>
                </a:tc>
                <a:tc>
                  <a:txBody>
                    <a:bodyPr/>
                    <a:lstStyle/>
                    <a:p>
                      <a:r>
                        <a:rPr lang="sk-SK" dirty="0" smtClean="0"/>
                        <a:t>1.01. do 4.07.</a:t>
                      </a:r>
                    </a:p>
                    <a:p>
                      <a:r>
                        <a:rPr lang="sk-SK" dirty="0" smtClean="0"/>
                        <a:t>5.07. do 31.12.</a:t>
                      </a:r>
                      <a:endParaRPr lang="sk-SK" dirty="0"/>
                    </a:p>
                  </a:txBody>
                  <a:tcPr/>
                </a:tc>
                <a:tc>
                  <a:txBody>
                    <a:bodyPr/>
                    <a:lstStyle/>
                    <a:p>
                      <a:r>
                        <a:rPr lang="sk-SK" dirty="0" smtClean="0"/>
                        <a:t>16</a:t>
                      </a:r>
                    </a:p>
                    <a:p>
                      <a:r>
                        <a:rPr lang="sk-SK" dirty="0" smtClean="0"/>
                        <a:t>15</a:t>
                      </a:r>
                      <a:endParaRPr lang="sk-SK" dirty="0"/>
                    </a:p>
                  </a:txBody>
                  <a:tcPr/>
                </a:tc>
              </a:tr>
              <a:tr h="693371">
                <a:tc>
                  <a:txBody>
                    <a:bodyPr/>
                    <a:lstStyle/>
                    <a:p>
                      <a:r>
                        <a:rPr lang="sk-SK" dirty="0" smtClean="0"/>
                        <a:t>1999</a:t>
                      </a:r>
                      <a:endParaRPr lang="sk-SK" dirty="0"/>
                    </a:p>
                  </a:txBody>
                  <a:tcPr/>
                </a:tc>
                <a:tc>
                  <a:txBody>
                    <a:bodyPr/>
                    <a:lstStyle/>
                    <a:p>
                      <a:r>
                        <a:rPr lang="sk-SK" dirty="0" smtClean="0"/>
                        <a:t>1.01.</a:t>
                      </a:r>
                      <a:r>
                        <a:rPr lang="sk-SK" baseline="0" dirty="0" smtClean="0"/>
                        <a:t> do 4.07.</a:t>
                      </a:r>
                    </a:p>
                    <a:p>
                      <a:r>
                        <a:rPr lang="sk-SK" baseline="0" dirty="0" smtClean="0"/>
                        <a:t>5.07. do 31.12.</a:t>
                      </a:r>
                      <a:endParaRPr lang="sk-SK" dirty="0"/>
                    </a:p>
                  </a:txBody>
                  <a:tcPr/>
                </a:tc>
                <a:tc>
                  <a:txBody>
                    <a:bodyPr/>
                    <a:lstStyle/>
                    <a:p>
                      <a:r>
                        <a:rPr lang="sk-SK" dirty="0" smtClean="0"/>
                        <a:t>15</a:t>
                      </a:r>
                    </a:p>
                    <a:p>
                      <a:r>
                        <a:rPr lang="sk-SK" dirty="0" smtClean="0"/>
                        <a:t>14</a:t>
                      </a:r>
                      <a:endParaRPr lang="sk-SK" dirty="0"/>
                    </a:p>
                  </a:txBody>
                  <a:tcPr/>
                </a:tc>
              </a:tr>
              <a:tr h="693371">
                <a:tc>
                  <a:txBody>
                    <a:bodyPr/>
                    <a:lstStyle/>
                    <a:p>
                      <a:r>
                        <a:rPr lang="sk-SK" dirty="0" smtClean="0"/>
                        <a:t>2000</a:t>
                      </a:r>
                      <a:endParaRPr lang="sk-SK" dirty="0"/>
                    </a:p>
                  </a:txBody>
                  <a:tcPr/>
                </a:tc>
                <a:tc>
                  <a:txBody>
                    <a:bodyPr/>
                    <a:lstStyle/>
                    <a:p>
                      <a:r>
                        <a:rPr lang="sk-SK" dirty="0" smtClean="0"/>
                        <a:t>1.01. do 4.07.</a:t>
                      </a:r>
                    </a:p>
                    <a:p>
                      <a:r>
                        <a:rPr lang="sk-SK" dirty="0" smtClean="0"/>
                        <a:t>5.07. do 31.12.</a:t>
                      </a:r>
                    </a:p>
                  </a:txBody>
                  <a:tcPr/>
                </a:tc>
                <a:tc>
                  <a:txBody>
                    <a:bodyPr/>
                    <a:lstStyle/>
                    <a:p>
                      <a:r>
                        <a:rPr lang="sk-SK" dirty="0" smtClean="0"/>
                        <a:t>14</a:t>
                      </a:r>
                    </a:p>
                    <a:p>
                      <a:r>
                        <a:rPr lang="sk-SK" dirty="0" smtClean="0"/>
                        <a:t>13</a:t>
                      </a:r>
                      <a:endParaRPr lang="sk-SK" dirty="0"/>
                    </a:p>
                  </a:txBody>
                  <a:tcPr/>
                </a:tc>
              </a:tr>
              <a:tr h="693371">
                <a:tc>
                  <a:txBody>
                    <a:bodyPr/>
                    <a:lstStyle/>
                    <a:p>
                      <a:r>
                        <a:rPr lang="sk-SK" dirty="0" smtClean="0"/>
                        <a:t>2001</a:t>
                      </a:r>
                      <a:endParaRPr lang="sk-SK" dirty="0"/>
                    </a:p>
                  </a:txBody>
                  <a:tcPr/>
                </a:tc>
                <a:tc>
                  <a:txBody>
                    <a:bodyPr/>
                    <a:lstStyle/>
                    <a:p>
                      <a:r>
                        <a:rPr lang="sk-SK" dirty="0" smtClean="0"/>
                        <a:t>1.01. do 4.07.</a:t>
                      </a:r>
                    </a:p>
                    <a:p>
                      <a:r>
                        <a:rPr lang="sk-SK" dirty="0" smtClean="0"/>
                        <a:t>5.07. do 31.12.</a:t>
                      </a:r>
                    </a:p>
                  </a:txBody>
                  <a:tcPr/>
                </a:tc>
                <a:tc>
                  <a:txBody>
                    <a:bodyPr/>
                    <a:lstStyle/>
                    <a:p>
                      <a:r>
                        <a:rPr lang="sk-SK" dirty="0" smtClean="0"/>
                        <a:t>13</a:t>
                      </a:r>
                    </a:p>
                    <a:p>
                      <a:r>
                        <a:rPr lang="sk-SK" dirty="0" smtClean="0"/>
                        <a:t>12</a:t>
                      </a:r>
                      <a:endParaRPr lang="sk-SK" dirty="0"/>
                    </a:p>
                  </a:txBody>
                  <a:tcPr/>
                </a:tc>
              </a:tr>
              <a:tr h="693371">
                <a:tc>
                  <a:txBody>
                    <a:bodyPr/>
                    <a:lstStyle/>
                    <a:p>
                      <a:r>
                        <a:rPr lang="sk-SK" dirty="0" smtClean="0"/>
                        <a:t>2002</a:t>
                      </a:r>
                      <a:endParaRPr lang="sk-SK" dirty="0"/>
                    </a:p>
                  </a:txBody>
                  <a:tcPr/>
                </a:tc>
                <a:tc>
                  <a:txBody>
                    <a:bodyPr/>
                    <a:lstStyle/>
                    <a:p>
                      <a:r>
                        <a:rPr lang="sk-SK" dirty="0" smtClean="0"/>
                        <a:t>1.01. do 4.07.</a:t>
                      </a:r>
                    </a:p>
                    <a:p>
                      <a:r>
                        <a:rPr lang="sk-SK" dirty="0" smtClean="0"/>
                        <a:t>5.07. do 31.12.</a:t>
                      </a:r>
                    </a:p>
                  </a:txBody>
                  <a:tcPr/>
                </a:tc>
                <a:tc>
                  <a:txBody>
                    <a:bodyPr/>
                    <a:lstStyle/>
                    <a:p>
                      <a:r>
                        <a:rPr lang="sk-SK" dirty="0" smtClean="0"/>
                        <a:t>12</a:t>
                      </a:r>
                    </a:p>
                    <a:p>
                      <a:r>
                        <a:rPr lang="sk-SK" dirty="0" smtClean="0"/>
                        <a:t>11</a:t>
                      </a:r>
                      <a:endParaRPr lang="sk-SK" dirty="0"/>
                    </a:p>
                  </a:txBody>
                  <a:tcPr/>
                </a:tc>
              </a:tr>
              <a:tr h="693371">
                <a:tc>
                  <a:txBody>
                    <a:bodyPr/>
                    <a:lstStyle/>
                    <a:p>
                      <a:r>
                        <a:rPr lang="sk-SK" dirty="0" smtClean="0"/>
                        <a:t>2003</a:t>
                      </a:r>
                      <a:endParaRPr lang="sk-SK" dirty="0"/>
                    </a:p>
                  </a:txBody>
                  <a:tcPr/>
                </a:tc>
                <a:tc>
                  <a:txBody>
                    <a:bodyPr/>
                    <a:lstStyle/>
                    <a:p>
                      <a:r>
                        <a:rPr lang="sk-SK" dirty="0" smtClean="0"/>
                        <a:t>1.01. do 4.07.</a:t>
                      </a:r>
                    </a:p>
                    <a:p>
                      <a:r>
                        <a:rPr lang="sk-SK" dirty="0" smtClean="0"/>
                        <a:t>5.07. do 31.12.</a:t>
                      </a:r>
                    </a:p>
                  </a:txBody>
                  <a:tcPr/>
                </a:tc>
                <a:tc>
                  <a:txBody>
                    <a:bodyPr/>
                    <a:lstStyle/>
                    <a:p>
                      <a:r>
                        <a:rPr lang="sk-SK" dirty="0" smtClean="0"/>
                        <a:t>11</a:t>
                      </a:r>
                    </a:p>
                    <a:p>
                      <a:r>
                        <a:rPr lang="sk-SK" dirty="0" smtClean="0"/>
                        <a:t>10</a:t>
                      </a:r>
                      <a:endParaRPr lang="sk-SK" dirty="0"/>
                    </a:p>
                  </a:txBody>
                  <a:tcPr/>
                </a:tc>
              </a:tr>
              <a:tr h="693371">
                <a:tc>
                  <a:txBody>
                    <a:bodyPr/>
                    <a:lstStyle/>
                    <a:p>
                      <a:r>
                        <a:rPr lang="sk-SK" dirty="0" smtClean="0"/>
                        <a:t>2004</a:t>
                      </a:r>
                      <a:endParaRPr lang="sk-SK" dirty="0"/>
                    </a:p>
                  </a:txBody>
                  <a:tcPr/>
                </a:tc>
                <a:tc>
                  <a:txBody>
                    <a:bodyPr/>
                    <a:lstStyle/>
                    <a:p>
                      <a:r>
                        <a:rPr lang="sk-SK" dirty="0" smtClean="0"/>
                        <a:t>1.01. do 4.07.</a:t>
                      </a:r>
                    </a:p>
                    <a:p>
                      <a:r>
                        <a:rPr lang="sk-SK" dirty="0" smtClean="0"/>
                        <a:t>5.07. do 31.12.</a:t>
                      </a:r>
                    </a:p>
                  </a:txBody>
                  <a:tcPr/>
                </a:tc>
                <a:tc>
                  <a:txBody>
                    <a:bodyPr/>
                    <a:lstStyle/>
                    <a:p>
                      <a:r>
                        <a:rPr lang="sk-SK" dirty="0" smtClean="0"/>
                        <a:t>10</a:t>
                      </a:r>
                    </a:p>
                    <a:p>
                      <a:r>
                        <a:rPr lang="sk-SK" dirty="0" smtClean="0"/>
                        <a:t>9</a:t>
                      </a:r>
                      <a:endParaRPr lang="sk-SK" dirty="0"/>
                    </a:p>
                  </a:txBody>
                  <a:tcPr/>
                </a:tc>
              </a:tr>
              <a:tr h="693371">
                <a:tc>
                  <a:txBody>
                    <a:bodyPr/>
                    <a:lstStyle/>
                    <a:p>
                      <a:r>
                        <a:rPr lang="sk-SK" dirty="0" smtClean="0"/>
                        <a:t>2005</a:t>
                      </a:r>
                      <a:endParaRPr lang="sk-SK" dirty="0"/>
                    </a:p>
                  </a:txBody>
                  <a:tcPr/>
                </a:tc>
                <a:tc>
                  <a:txBody>
                    <a:bodyPr/>
                    <a:lstStyle/>
                    <a:p>
                      <a:r>
                        <a:rPr lang="sk-SK" dirty="0" smtClean="0"/>
                        <a:t>1.01. do 4.07.</a:t>
                      </a:r>
                    </a:p>
                    <a:p>
                      <a:r>
                        <a:rPr lang="sk-SK" dirty="0" smtClean="0"/>
                        <a:t>5.07. do 31.12.</a:t>
                      </a:r>
                    </a:p>
                  </a:txBody>
                  <a:tcPr/>
                </a:tc>
                <a:tc>
                  <a:txBody>
                    <a:bodyPr/>
                    <a:lstStyle/>
                    <a:p>
                      <a:r>
                        <a:rPr lang="sk-SK" dirty="0" smtClean="0"/>
                        <a:t>9</a:t>
                      </a:r>
                    </a:p>
                    <a:p>
                      <a:r>
                        <a:rPr lang="sk-SK" dirty="0" smtClean="0"/>
                        <a:t>8</a:t>
                      </a:r>
                      <a:endParaRPr lang="sk-SK"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Postavenie súťažiacich v cieli za stojanmi.</a:t>
            </a:r>
            <a:endParaRPr lang="sk-SK" sz="2800" dirty="0"/>
          </a:p>
        </p:txBody>
      </p:sp>
      <p:pic>
        <p:nvPicPr>
          <p:cNvPr id="14338" name="Picture 2"/>
          <p:cNvPicPr>
            <a:picLocks noGrp="1" noChangeAspect="1" noChangeArrowheads="1"/>
          </p:cNvPicPr>
          <p:nvPr>
            <p:ph idx="1"/>
          </p:nvPr>
        </p:nvPicPr>
        <p:blipFill>
          <a:blip r:embed="rId3" cstate="print"/>
          <a:srcRect/>
          <a:stretch>
            <a:fillRect/>
          </a:stretch>
        </p:blipFill>
        <p:spPr bwMode="auto">
          <a:xfrm>
            <a:off x="838200" y="1905000"/>
            <a:ext cx="7696200" cy="472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Štafeta na 400m s prekážkami</a:t>
            </a:r>
            <a:endParaRPr lang="sk-SK" sz="2800"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457200" y="1524000"/>
            <a:ext cx="8229600" cy="51053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Prví úsek dráhy rebríková stena</a:t>
            </a:r>
            <a:endParaRPr lang="sk-SK"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371600"/>
            <a:ext cx="8077199" cy="54863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3 úsek dráhy, položenie hadice na podložku</a:t>
            </a:r>
            <a:endParaRPr lang="sk-SK" sz="28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295400" y="1447801"/>
            <a:ext cx="6324600" cy="4800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4. Úsek dráhy, podbeh</a:t>
            </a:r>
            <a:endParaRPr lang="sk-SK" sz="28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685800" y="1524000"/>
            <a:ext cx="6705599" cy="4648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5 úsek dráhy preskok</a:t>
            </a:r>
            <a:endParaRPr lang="sk-SK" sz="28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524000" y="1524000"/>
            <a:ext cx="5334000" cy="4953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6 úsek dráhy prenesenie PHP</a:t>
            </a:r>
            <a:endParaRPr lang="sk-SK"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905000" y="1524000"/>
            <a:ext cx="5257799" cy="4800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9. úsek dráhy</a:t>
            </a:r>
            <a:endParaRPr lang="sk-SK" sz="2800"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295400" y="1295401"/>
            <a:ext cx="6705600" cy="5562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04800"/>
            <a:ext cx="8229600" cy="685800"/>
          </a:xfrm>
        </p:spPr>
        <p:txBody>
          <a:bodyPr>
            <a:noAutofit/>
          </a:bodyPr>
          <a:lstStyle/>
          <a:p>
            <a:r>
              <a:rPr lang="sk-SK" sz="2800" dirty="0" smtClean="0"/>
              <a:t>Tabuľka predpísaného času súťažiacich na štafete podľa veku členov družstva.</a:t>
            </a:r>
            <a:endParaRPr lang="sk-SK" sz="2800" dirty="0"/>
          </a:p>
        </p:txBody>
      </p:sp>
      <p:graphicFrame>
        <p:nvGraphicFramePr>
          <p:cNvPr id="7" name="Zástupný symbol obsahu 6"/>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sk-SK" dirty="0" smtClean="0"/>
                        <a:t>Súčet rokov 9 súťažiacich</a:t>
                      </a:r>
                      <a:endParaRPr lang="sk-SK" dirty="0"/>
                    </a:p>
                  </a:txBody>
                  <a:tcPr/>
                </a:tc>
                <a:tc>
                  <a:txBody>
                    <a:bodyPr/>
                    <a:lstStyle/>
                    <a:p>
                      <a:r>
                        <a:rPr lang="sk-SK" dirty="0" smtClean="0"/>
                        <a:t>Priemerný vek</a:t>
                      </a:r>
                      <a:endParaRPr lang="sk-SK" dirty="0"/>
                    </a:p>
                  </a:txBody>
                  <a:tcPr/>
                </a:tc>
                <a:tc>
                  <a:txBody>
                    <a:bodyPr/>
                    <a:lstStyle/>
                    <a:p>
                      <a:r>
                        <a:rPr lang="sk-SK" dirty="0" smtClean="0"/>
                        <a:t>Predpísaný čas štafety</a:t>
                      </a:r>
                      <a:endParaRPr lang="sk-SK" dirty="0"/>
                    </a:p>
                  </a:txBody>
                  <a:tcPr/>
                </a:tc>
              </a:tr>
              <a:tr h="370840">
                <a:tc>
                  <a:txBody>
                    <a:bodyPr/>
                    <a:lstStyle/>
                    <a:p>
                      <a:r>
                        <a:rPr lang="sk-SK" dirty="0" smtClean="0"/>
                        <a:t>Do 76</a:t>
                      </a:r>
                      <a:endParaRPr lang="sk-SK" dirty="0"/>
                    </a:p>
                  </a:txBody>
                  <a:tcPr/>
                </a:tc>
                <a:tc>
                  <a:txBody>
                    <a:bodyPr/>
                    <a:lstStyle/>
                    <a:p>
                      <a:r>
                        <a:rPr lang="sk-SK" dirty="0" smtClean="0"/>
                        <a:t>8</a:t>
                      </a:r>
                      <a:endParaRPr lang="sk-SK" dirty="0"/>
                    </a:p>
                  </a:txBody>
                  <a:tcPr/>
                </a:tc>
                <a:tc>
                  <a:txBody>
                    <a:bodyPr/>
                    <a:lstStyle/>
                    <a:p>
                      <a:r>
                        <a:rPr lang="sk-SK" dirty="0" smtClean="0"/>
                        <a:t>92s</a:t>
                      </a:r>
                      <a:endParaRPr lang="sk-SK" dirty="0"/>
                    </a:p>
                  </a:txBody>
                  <a:tcPr/>
                </a:tc>
              </a:tr>
              <a:tr h="370840">
                <a:tc>
                  <a:txBody>
                    <a:bodyPr/>
                    <a:lstStyle/>
                    <a:p>
                      <a:r>
                        <a:rPr lang="sk-SK" dirty="0" smtClean="0"/>
                        <a:t>77 – 85</a:t>
                      </a:r>
                      <a:endParaRPr lang="sk-SK" dirty="0"/>
                    </a:p>
                  </a:txBody>
                  <a:tcPr/>
                </a:tc>
                <a:tc>
                  <a:txBody>
                    <a:bodyPr/>
                    <a:lstStyle/>
                    <a:p>
                      <a:r>
                        <a:rPr lang="sk-SK" dirty="0" smtClean="0"/>
                        <a:t>9</a:t>
                      </a:r>
                      <a:endParaRPr lang="sk-SK" dirty="0"/>
                    </a:p>
                  </a:txBody>
                  <a:tcPr/>
                </a:tc>
                <a:tc>
                  <a:txBody>
                    <a:bodyPr/>
                    <a:lstStyle/>
                    <a:p>
                      <a:r>
                        <a:rPr lang="sk-SK" dirty="0" smtClean="0"/>
                        <a:t>89s</a:t>
                      </a:r>
                      <a:endParaRPr lang="sk-SK" dirty="0"/>
                    </a:p>
                  </a:txBody>
                  <a:tcPr/>
                </a:tc>
              </a:tr>
              <a:tr h="370840">
                <a:tc>
                  <a:txBody>
                    <a:bodyPr/>
                    <a:lstStyle/>
                    <a:p>
                      <a:r>
                        <a:rPr lang="sk-SK" dirty="0" smtClean="0"/>
                        <a:t>86 – 94</a:t>
                      </a:r>
                      <a:endParaRPr lang="sk-SK" dirty="0"/>
                    </a:p>
                  </a:txBody>
                  <a:tcPr/>
                </a:tc>
                <a:tc>
                  <a:txBody>
                    <a:bodyPr/>
                    <a:lstStyle/>
                    <a:p>
                      <a:r>
                        <a:rPr lang="sk-SK" dirty="0" smtClean="0"/>
                        <a:t>10</a:t>
                      </a:r>
                      <a:endParaRPr lang="sk-SK" dirty="0"/>
                    </a:p>
                  </a:txBody>
                  <a:tcPr/>
                </a:tc>
                <a:tc>
                  <a:txBody>
                    <a:bodyPr/>
                    <a:lstStyle/>
                    <a:p>
                      <a:r>
                        <a:rPr lang="sk-SK" dirty="0" smtClean="0"/>
                        <a:t>86s</a:t>
                      </a:r>
                      <a:endParaRPr lang="sk-SK" dirty="0"/>
                    </a:p>
                  </a:txBody>
                  <a:tcPr/>
                </a:tc>
              </a:tr>
              <a:tr h="370840">
                <a:tc>
                  <a:txBody>
                    <a:bodyPr/>
                    <a:lstStyle/>
                    <a:p>
                      <a:r>
                        <a:rPr lang="sk-SK" dirty="0" smtClean="0"/>
                        <a:t>95</a:t>
                      </a:r>
                      <a:r>
                        <a:rPr lang="sk-SK" baseline="0" dirty="0" smtClean="0"/>
                        <a:t> – 103</a:t>
                      </a:r>
                      <a:endParaRPr lang="sk-SK" dirty="0"/>
                    </a:p>
                  </a:txBody>
                  <a:tcPr/>
                </a:tc>
                <a:tc>
                  <a:txBody>
                    <a:bodyPr/>
                    <a:lstStyle/>
                    <a:p>
                      <a:r>
                        <a:rPr lang="sk-SK" dirty="0" smtClean="0"/>
                        <a:t>11</a:t>
                      </a:r>
                      <a:endParaRPr lang="sk-SK" dirty="0"/>
                    </a:p>
                  </a:txBody>
                  <a:tcPr/>
                </a:tc>
                <a:tc>
                  <a:txBody>
                    <a:bodyPr/>
                    <a:lstStyle/>
                    <a:p>
                      <a:r>
                        <a:rPr lang="sk-SK" dirty="0" smtClean="0"/>
                        <a:t>83s</a:t>
                      </a:r>
                      <a:endParaRPr lang="sk-SK" dirty="0"/>
                    </a:p>
                  </a:txBody>
                  <a:tcPr/>
                </a:tc>
              </a:tr>
              <a:tr h="370840">
                <a:tc>
                  <a:txBody>
                    <a:bodyPr/>
                    <a:lstStyle/>
                    <a:p>
                      <a:r>
                        <a:rPr lang="sk-SK" dirty="0" smtClean="0"/>
                        <a:t>104 – 112</a:t>
                      </a:r>
                      <a:endParaRPr lang="sk-SK" dirty="0"/>
                    </a:p>
                  </a:txBody>
                  <a:tcPr/>
                </a:tc>
                <a:tc>
                  <a:txBody>
                    <a:bodyPr/>
                    <a:lstStyle/>
                    <a:p>
                      <a:r>
                        <a:rPr lang="sk-SK" dirty="0" smtClean="0"/>
                        <a:t>12</a:t>
                      </a:r>
                      <a:endParaRPr lang="sk-SK" dirty="0"/>
                    </a:p>
                  </a:txBody>
                  <a:tcPr/>
                </a:tc>
                <a:tc>
                  <a:txBody>
                    <a:bodyPr/>
                    <a:lstStyle/>
                    <a:p>
                      <a:r>
                        <a:rPr lang="sk-SK" dirty="0" smtClean="0"/>
                        <a:t>80s</a:t>
                      </a:r>
                      <a:endParaRPr lang="sk-SK" dirty="0"/>
                    </a:p>
                  </a:txBody>
                  <a:tcPr/>
                </a:tc>
              </a:tr>
              <a:tr h="370840">
                <a:tc>
                  <a:txBody>
                    <a:bodyPr/>
                    <a:lstStyle/>
                    <a:p>
                      <a:r>
                        <a:rPr lang="sk-SK" dirty="0" smtClean="0"/>
                        <a:t>113 – 121</a:t>
                      </a:r>
                      <a:endParaRPr lang="sk-SK" dirty="0"/>
                    </a:p>
                  </a:txBody>
                  <a:tcPr/>
                </a:tc>
                <a:tc>
                  <a:txBody>
                    <a:bodyPr/>
                    <a:lstStyle/>
                    <a:p>
                      <a:r>
                        <a:rPr lang="sk-SK" dirty="0" smtClean="0"/>
                        <a:t>13</a:t>
                      </a:r>
                      <a:endParaRPr lang="sk-SK" dirty="0"/>
                    </a:p>
                  </a:txBody>
                  <a:tcPr/>
                </a:tc>
                <a:tc>
                  <a:txBody>
                    <a:bodyPr/>
                    <a:lstStyle/>
                    <a:p>
                      <a:r>
                        <a:rPr lang="sk-SK" dirty="0" smtClean="0"/>
                        <a:t>77s</a:t>
                      </a:r>
                      <a:endParaRPr lang="sk-SK" dirty="0"/>
                    </a:p>
                  </a:txBody>
                  <a:tcPr/>
                </a:tc>
              </a:tr>
              <a:tr h="370840">
                <a:tc>
                  <a:txBody>
                    <a:bodyPr/>
                    <a:lstStyle/>
                    <a:p>
                      <a:r>
                        <a:rPr lang="sk-SK" dirty="0" smtClean="0"/>
                        <a:t>122 – 130</a:t>
                      </a:r>
                      <a:endParaRPr lang="sk-SK" dirty="0"/>
                    </a:p>
                  </a:txBody>
                  <a:tcPr/>
                </a:tc>
                <a:tc>
                  <a:txBody>
                    <a:bodyPr/>
                    <a:lstStyle/>
                    <a:p>
                      <a:r>
                        <a:rPr lang="sk-SK" dirty="0" smtClean="0"/>
                        <a:t>14</a:t>
                      </a:r>
                      <a:endParaRPr lang="sk-SK" dirty="0"/>
                    </a:p>
                  </a:txBody>
                  <a:tcPr/>
                </a:tc>
                <a:tc>
                  <a:txBody>
                    <a:bodyPr/>
                    <a:lstStyle/>
                    <a:p>
                      <a:r>
                        <a:rPr lang="sk-SK" dirty="0" smtClean="0"/>
                        <a:t>74s</a:t>
                      </a:r>
                      <a:endParaRPr lang="sk-SK" dirty="0"/>
                    </a:p>
                  </a:txBody>
                  <a:tcPr/>
                </a:tc>
              </a:tr>
              <a:tr h="370840">
                <a:tc>
                  <a:txBody>
                    <a:bodyPr/>
                    <a:lstStyle/>
                    <a:p>
                      <a:r>
                        <a:rPr lang="sk-SK" dirty="0" smtClean="0"/>
                        <a:t>131 – 139</a:t>
                      </a:r>
                      <a:endParaRPr lang="sk-SK" dirty="0"/>
                    </a:p>
                  </a:txBody>
                  <a:tcPr/>
                </a:tc>
                <a:tc>
                  <a:txBody>
                    <a:bodyPr/>
                    <a:lstStyle/>
                    <a:p>
                      <a:r>
                        <a:rPr lang="sk-SK" dirty="0" smtClean="0"/>
                        <a:t>15</a:t>
                      </a:r>
                      <a:endParaRPr lang="sk-SK" dirty="0"/>
                    </a:p>
                  </a:txBody>
                  <a:tcPr/>
                </a:tc>
                <a:tc>
                  <a:txBody>
                    <a:bodyPr/>
                    <a:lstStyle/>
                    <a:p>
                      <a:r>
                        <a:rPr lang="sk-SK" dirty="0" smtClean="0"/>
                        <a:t>71s</a:t>
                      </a:r>
                      <a:endParaRPr lang="sk-SK" dirty="0"/>
                    </a:p>
                  </a:txBody>
                  <a:tcPr/>
                </a:tc>
              </a:tr>
              <a:tr h="370840">
                <a:tc>
                  <a:txBody>
                    <a:bodyPr/>
                    <a:lstStyle/>
                    <a:p>
                      <a:r>
                        <a:rPr lang="sk-SK" dirty="0" smtClean="0"/>
                        <a:t>140 - 144</a:t>
                      </a:r>
                      <a:endParaRPr lang="sk-SK" dirty="0"/>
                    </a:p>
                  </a:txBody>
                  <a:tcPr/>
                </a:tc>
                <a:tc>
                  <a:txBody>
                    <a:bodyPr/>
                    <a:lstStyle/>
                    <a:p>
                      <a:r>
                        <a:rPr lang="sk-SK" dirty="0" smtClean="0"/>
                        <a:t>16</a:t>
                      </a:r>
                      <a:endParaRPr lang="sk-SK" dirty="0"/>
                    </a:p>
                  </a:txBody>
                  <a:tcPr/>
                </a:tc>
                <a:tc>
                  <a:txBody>
                    <a:bodyPr/>
                    <a:lstStyle/>
                    <a:p>
                      <a:r>
                        <a:rPr lang="sk-SK" dirty="0" smtClean="0"/>
                        <a:t>68s</a:t>
                      </a:r>
                      <a:endParaRPr lang="sk-SK"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92500" lnSpcReduction="20000"/>
          </a:bodyPr>
          <a:lstStyle/>
          <a:p>
            <a:r>
              <a:rPr lang="sk-SK" dirty="0" smtClean="0"/>
              <a:t>Teda ak družstvo, ktoré má súčet veku 103 rokov dosiahnu čas na štafete 80s a na CTIF 43s,  predpísaný čas štafety majú 83s ich body  sa počítajú nasledovne:</a:t>
            </a:r>
          </a:p>
          <a:p>
            <a:r>
              <a:rPr lang="sk-SK" dirty="0" smtClean="0"/>
              <a:t>100bodov + 3 body (83-80) = 103 bodov za štafetu.</a:t>
            </a:r>
          </a:p>
          <a:p>
            <a:r>
              <a:rPr lang="sk-SK" dirty="0" smtClean="0"/>
              <a:t>1000 bodov za CTIF odpočítať dosiahnutý čas a trestné body</a:t>
            </a:r>
          </a:p>
          <a:p>
            <a:r>
              <a:rPr lang="sk-SK" dirty="0" smtClean="0"/>
              <a:t>1000 – 43 – 10 = 947bodov. Súčet bodov na súťaži bude 103 + 947 = 1 050b. Čím vyššie body tým lepšie umiestnenie.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SČÍTACIA KOMISIA</a:t>
            </a:r>
            <a:endParaRPr lang="sk-SK" sz="2800" dirty="0"/>
          </a:p>
        </p:txBody>
      </p:sp>
      <p:sp>
        <p:nvSpPr>
          <p:cNvPr id="3" name="Zástupný symbol obsahu 2"/>
          <p:cNvSpPr>
            <a:spLocks noGrp="1"/>
          </p:cNvSpPr>
          <p:nvPr>
            <p:ph idx="1"/>
          </p:nvPr>
        </p:nvSpPr>
        <p:spPr/>
        <p:txBody>
          <a:bodyPr>
            <a:normAutofit fontScale="62500" lnSpcReduction="20000"/>
          </a:bodyPr>
          <a:lstStyle/>
          <a:p>
            <a:r>
              <a:rPr lang="sk-SK" dirty="0" smtClean="0"/>
              <a:t>Na útoku CTIF dostane družstvo 1000bodov. Výsledný bodový zisk s disciplíny bude 1 000 – dosiahnutý čas – trestné body. Teda ak dosiahnu čas 45,5s a dostanú 5 trestných bodov za pretočenie hadice výsledok z CTIF bude 1 000- 45,5 – 5 = 949,5</a:t>
            </a:r>
          </a:p>
          <a:p>
            <a:r>
              <a:rPr lang="sk-SK" dirty="0" smtClean="0"/>
              <a:t>Na štafete 400m s prekážkami dostane družstvo 100 bodov ku ktorým sa buď odpočíta alebo pripočítajú body za vykonanie disciplíny (dosiahnutý čas – predpísaný čas – trestné body)</a:t>
            </a:r>
          </a:p>
          <a:p>
            <a:r>
              <a:rPr lang="sk-SK" dirty="0" smtClean="0"/>
              <a:t>PRÍKLAD: družstvo, ktoré má súčet veku 112 majú predpísaný čas 80s, dosiahnu čas 75s a dostanú 10trestných bodov za nesprávne prekonanie prekážky. Body za štafetu budú 100 ± (80-75-10)= 100 – 5 = 95.</a:t>
            </a:r>
          </a:p>
          <a:p>
            <a:r>
              <a:rPr lang="sk-SK" dirty="0" smtClean="0"/>
              <a:t>Dosiahnuté body na súťaži budú: 949,5 + 95 = 1 044,5 bodov. </a:t>
            </a:r>
          </a:p>
          <a:p>
            <a:r>
              <a:rPr lang="sk-SK" dirty="0" smtClean="0"/>
              <a:t>Vyhráva družstvo s najvyšším bodovým ziskom. Čím viac bodov tým lepšie umiestnenie. </a:t>
            </a:r>
          </a:p>
          <a:p>
            <a:r>
              <a:rPr lang="sk-SK" dirty="0" smtClean="0"/>
              <a:t>Čas sa meria elektronicky na stotiny sekundy – nie na celé sekundy ani na desatiny. Dôvodom tohto rozhodnutia boli tesné výsledky zo súťaží, kde rozhodoval ľudský faktor.</a:t>
            </a:r>
            <a:endParaRPr lang="sk-SK"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a:xfrm>
            <a:off x="457200" y="1371600"/>
            <a:ext cx="8229600" cy="4754563"/>
          </a:xfrm>
        </p:spPr>
        <p:txBody>
          <a:bodyPr/>
          <a:lstStyle/>
          <a:p>
            <a:r>
              <a:rPr lang="sk-SK" dirty="0" smtClean="0"/>
              <a:t>CTIF				1 000 bodov</a:t>
            </a:r>
          </a:p>
          <a:p>
            <a:r>
              <a:rPr lang="sk-SK" dirty="0" smtClean="0"/>
              <a:t>Dosiahnutý čas		-     43,00s		957</a:t>
            </a:r>
          </a:p>
          <a:p>
            <a:r>
              <a:rPr lang="sk-SK" dirty="0" smtClean="0"/>
              <a:t>Trestné body			-     10		947</a:t>
            </a:r>
          </a:p>
          <a:p>
            <a:r>
              <a:rPr lang="sk-SK" dirty="0" smtClean="0"/>
              <a:t>Štafeta				+ 100 bodov    1 047</a:t>
            </a:r>
          </a:p>
          <a:p>
            <a:r>
              <a:rPr lang="sk-SK" dirty="0" smtClean="0"/>
              <a:t>PČ – ZČ	83 – 80,00		</a:t>
            </a:r>
            <a:r>
              <a:rPr lang="sk-SK" smtClean="0"/>
              <a:t>+      3,00s         1 050</a:t>
            </a:r>
            <a:endParaRPr lang="sk-SK" dirty="0" smtClean="0"/>
          </a:p>
          <a:p>
            <a:r>
              <a:rPr lang="sk-SK" dirty="0" smtClean="0"/>
              <a:t>SPOLU				1 050,00 bodov	</a:t>
            </a:r>
            <a:endParaRPr lang="sk-SK"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Postavenie rozhodcov na dráhe CTIF</a:t>
            </a:r>
            <a:endParaRPr lang="sk-SK" sz="2800" dirty="0"/>
          </a:p>
        </p:txBody>
      </p:sp>
      <p:pic>
        <p:nvPicPr>
          <p:cNvPr id="4" name="Picture 12" descr="Campo di gara e posizione giudici"/>
          <p:cNvPicPr>
            <a:picLocks noGrp="1" noChangeAspect="1" noChangeArrowheads="1"/>
          </p:cNvPicPr>
          <p:nvPr>
            <p:ph idx="1"/>
          </p:nvPr>
        </p:nvPicPr>
        <p:blipFill>
          <a:blip r:embed="rId2" cstate="print">
            <a:lum contrast="6000"/>
          </a:blip>
          <a:srcRect l="365" t="1317" b="2800"/>
          <a:stretch>
            <a:fillRect/>
          </a:stretch>
        </p:blipFill>
        <p:spPr bwMode="auto">
          <a:xfrm>
            <a:off x="1981200" y="1600200"/>
            <a:ext cx="6324600" cy="4495800"/>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p:spPr>
      </p:pic>
      <p:sp>
        <p:nvSpPr>
          <p:cNvPr id="5" name="Oválna bublina 4"/>
          <p:cNvSpPr/>
          <p:nvPr/>
        </p:nvSpPr>
        <p:spPr>
          <a:xfrm>
            <a:off x="1066800" y="1752600"/>
            <a:ext cx="914400" cy="612648"/>
          </a:xfrm>
          <a:prstGeom prst="wedgeEllipseCallout">
            <a:avLst>
              <a:gd name="adj1" fmla="val 274249"/>
              <a:gd name="adj2" fmla="val -42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smtClean="0"/>
              <a:t>rozhodca č.4</a:t>
            </a:r>
            <a:endParaRPr lang="sk-SK" sz="1200" dirty="0"/>
          </a:p>
        </p:txBody>
      </p:sp>
      <p:sp>
        <p:nvSpPr>
          <p:cNvPr id="6" name="Oválna bublina 5"/>
          <p:cNvSpPr/>
          <p:nvPr/>
        </p:nvSpPr>
        <p:spPr>
          <a:xfrm>
            <a:off x="457200" y="2590800"/>
            <a:ext cx="914400" cy="612648"/>
          </a:xfrm>
          <a:prstGeom prst="wedgeEllipseCallout">
            <a:avLst>
              <a:gd name="adj1" fmla="val 311954"/>
              <a:gd name="adj2" fmla="val -155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smtClean="0"/>
              <a:t>rozhodca č.3</a:t>
            </a:r>
            <a:endParaRPr lang="sk-SK" sz="1200" dirty="0"/>
          </a:p>
        </p:txBody>
      </p:sp>
      <p:sp>
        <p:nvSpPr>
          <p:cNvPr id="7" name="Oválna bublina 6"/>
          <p:cNvSpPr/>
          <p:nvPr/>
        </p:nvSpPr>
        <p:spPr>
          <a:xfrm>
            <a:off x="381000" y="3352800"/>
            <a:ext cx="914400" cy="612648"/>
          </a:xfrm>
          <a:prstGeom prst="wedgeEllipseCallout">
            <a:avLst>
              <a:gd name="adj1" fmla="val 328347"/>
              <a:gd name="adj2" fmla="val -216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smtClean="0"/>
              <a:t>rozhodca č.2</a:t>
            </a:r>
            <a:endParaRPr lang="sk-SK" sz="1200" dirty="0"/>
          </a:p>
        </p:txBody>
      </p:sp>
      <p:sp>
        <p:nvSpPr>
          <p:cNvPr id="8" name="Oválna bublina 7"/>
          <p:cNvSpPr/>
          <p:nvPr/>
        </p:nvSpPr>
        <p:spPr>
          <a:xfrm>
            <a:off x="381000" y="4038600"/>
            <a:ext cx="914400" cy="612648"/>
          </a:xfrm>
          <a:prstGeom prst="wedgeEllipseCallout">
            <a:avLst>
              <a:gd name="adj1" fmla="val 272610"/>
              <a:gd name="adj2" fmla="val -118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smtClean="0"/>
              <a:t>rozhodca č.1</a:t>
            </a:r>
            <a:endParaRPr lang="sk-SK" sz="1200" dirty="0"/>
          </a:p>
        </p:txBody>
      </p:sp>
      <p:sp>
        <p:nvSpPr>
          <p:cNvPr id="9" name="Oválna bublina 8"/>
          <p:cNvSpPr/>
          <p:nvPr/>
        </p:nvSpPr>
        <p:spPr>
          <a:xfrm>
            <a:off x="304800" y="5181600"/>
            <a:ext cx="1219200" cy="612648"/>
          </a:xfrm>
          <a:prstGeom prst="wedgeEllipseCallout">
            <a:avLst>
              <a:gd name="adj1" fmla="val 93922"/>
              <a:gd name="adj2" fmla="val -52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smtClean="0"/>
              <a:t>Rozhodca disciplíny</a:t>
            </a:r>
            <a:endParaRPr lang="sk-SK" sz="1200" dirty="0"/>
          </a:p>
        </p:txBody>
      </p:sp>
      <p:sp>
        <p:nvSpPr>
          <p:cNvPr id="10" name="Oválna bublina 9"/>
          <p:cNvSpPr/>
          <p:nvPr/>
        </p:nvSpPr>
        <p:spPr>
          <a:xfrm>
            <a:off x="6781800" y="2209800"/>
            <a:ext cx="914400" cy="612648"/>
          </a:xfrm>
          <a:prstGeom prst="wedgeEllipseCallout">
            <a:avLst>
              <a:gd name="adj1" fmla="val -199522"/>
              <a:gd name="adj2" fmla="val -91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smtClean="0"/>
              <a:t>rozhodca č.5</a:t>
            </a:r>
            <a:endParaRPr lang="sk-SK"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Požiarny útok s prekážkami CTIF</a:t>
            </a:r>
            <a:endParaRPr lang="sk-SK" sz="2800" dirty="0"/>
          </a:p>
        </p:txBody>
      </p:sp>
      <p:sp>
        <p:nvSpPr>
          <p:cNvPr id="3" name="Zástupný symbol obsahu 2"/>
          <p:cNvSpPr>
            <a:spLocks noGrp="1"/>
          </p:cNvSpPr>
          <p:nvPr>
            <p:ph idx="1"/>
          </p:nvPr>
        </p:nvSpPr>
        <p:spPr/>
        <p:txBody>
          <a:bodyPr>
            <a:normAutofit fontScale="77500" lnSpcReduction="20000"/>
          </a:bodyPr>
          <a:lstStyle/>
          <a:p>
            <a:r>
              <a:rPr lang="sk-SK" dirty="0" smtClean="0"/>
              <a:t>Počíta sa ako technická disciplína, pri ktorej je výstroj (pracovná rovnošata MH, obuv podľa obvyklej v štáte, môže byť opasok a rukavice, ale musia ho mať všetci súťažiaci a musia mať prilbu)</a:t>
            </a:r>
          </a:p>
          <a:p>
            <a:r>
              <a:rPr lang="sk-SK" dirty="0" smtClean="0"/>
              <a:t>Rozdiel je v dĺžke hadíc a nosičoch.</a:t>
            </a:r>
          </a:p>
          <a:p>
            <a:r>
              <a:rPr lang="sk-SK" dirty="0" smtClean="0"/>
              <a:t>Podľa dĺžky hadíc je posunuté aj umiestnenie prekážok</a:t>
            </a:r>
          </a:p>
          <a:p>
            <a:r>
              <a:rPr lang="sk-SK" dirty="0" smtClean="0"/>
              <a:t>Pozor: vodná priekopa má dĺžku 180cm</a:t>
            </a:r>
          </a:p>
          <a:p>
            <a:r>
              <a:rPr lang="sk-SK" dirty="0" smtClean="0"/>
              <a:t>Zmena je aj v technických prostriedkoch, miesto prechodu B – C je tam hadicový nosič.</a:t>
            </a:r>
          </a:p>
          <a:p>
            <a:r>
              <a:rPr lang="sk-SK" dirty="0" smtClean="0"/>
              <a:t>Disciplína sa meria aj elektronicky, začiatok na fotobunku, ktorá je umiestnená na štartovnej čiare a koniec (veliteľ stláča vypínač tzv. hríbik u nás CENTRÁL STOP) ktorý je umiestnený 1m za stojanom na uloženie </a:t>
            </a:r>
            <a:r>
              <a:rPr lang="sk-SK" dirty="0" err="1" smtClean="0"/>
              <a:t>tech</a:t>
            </a:r>
            <a:r>
              <a:rPr lang="sk-SK" dirty="0" smtClean="0"/>
              <a:t>. prostriedkov</a:t>
            </a:r>
            <a:endParaRPr lang="sk-SK"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Činnosť členov družstva.</a:t>
            </a:r>
            <a:endParaRPr lang="sk-SK" sz="2800" dirty="0"/>
          </a:p>
        </p:txBody>
      </p:sp>
      <p:sp>
        <p:nvSpPr>
          <p:cNvPr id="3" name="Zástupný symbol obsahu 2"/>
          <p:cNvSpPr>
            <a:spLocks noGrp="1"/>
          </p:cNvSpPr>
          <p:nvPr>
            <p:ph idx="1"/>
          </p:nvPr>
        </p:nvSpPr>
        <p:spPr/>
        <p:txBody>
          <a:bodyPr>
            <a:normAutofit fontScale="70000" lnSpcReduction="20000"/>
          </a:bodyPr>
          <a:lstStyle/>
          <a:p>
            <a:r>
              <a:rPr lang="sk-SK" dirty="0" smtClean="0"/>
              <a:t>Vykonanie disciplíny je nasledovné:</a:t>
            </a:r>
          </a:p>
          <a:p>
            <a:r>
              <a:rPr lang="sk-SK" dirty="0" smtClean="0"/>
              <a:t>1 – 5 tak isto ako dosiaľ bez zmien. Veliteľ stláča vypínač!</a:t>
            </a:r>
          </a:p>
          <a:p>
            <a:r>
              <a:rPr lang="sk-SK" dirty="0" smtClean="0"/>
              <a:t>Pozor hadičku D rozvinuje a rozkladá len č.2 a 4, ak im pomôže č.3 alebo 5 sú to trestné body. Technické prostriedky zaraďuje každý na svoj stojan, ani opraviť alebo napraviť nesmie na susednom mieste!</a:t>
            </a:r>
          </a:p>
          <a:p>
            <a:r>
              <a:rPr lang="sk-SK" dirty="0" smtClean="0"/>
              <a:t>Č.6 musí vstúpiť do dráhy obomi nohami kým začne pracovať z hadicou.</a:t>
            </a:r>
          </a:p>
          <a:p>
            <a:r>
              <a:rPr lang="sk-SK" dirty="0" smtClean="0"/>
              <a:t>Č.7 môže zložiť nosič s nesenej hadice len po rozložení prvej hadice.</a:t>
            </a:r>
          </a:p>
          <a:p>
            <a:r>
              <a:rPr lang="sk-SK" dirty="0" smtClean="0"/>
              <a:t>To isté platí pre č.8 a 9. </a:t>
            </a:r>
          </a:p>
          <a:p>
            <a:r>
              <a:rPr lang="sk-SK" dirty="0" smtClean="0"/>
              <a:t>Nosiče odkladajú č.6 – 9 do bedne, ktorá je na pravom okraji dráhy vo vzdialenosti 59m. Nesmú ich stratiť, alebo zabudnúť na dráhe a po odložení nesmú trčať z bedne.</a:t>
            </a:r>
          </a:p>
          <a:p>
            <a:r>
              <a:rPr lang="sk-SK" dirty="0" smtClean="0"/>
              <a:t>Č.6 musí položiť spojku rozkladanej hadice za čiaru 59m.</a:t>
            </a:r>
          </a:p>
          <a:p>
            <a:r>
              <a:rPr lang="sk-SK" dirty="0" smtClean="0"/>
              <a:t>Viazanie uzlov je také isté, ako v predchádzajúcich pravidlách.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800" dirty="0" smtClean="0"/>
              <a:t>Štartovná čiara a elektronická časomiera</a:t>
            </a:r>
            <a:endParaRPr lang="sk-SK" sz="18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04800" y="1524000"/>
            <a:ext cx="3781425" cy="28384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267200" y="3352800"/>
            <a:ext cx="4419600" cy="3124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Postavenie družstva pri nástupe</a:t>
            </a:r>
            <a:endParaRPr lang="sk-SK"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985837" y="2129631"/>
            <a:ext cx="7172325" cy="3467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3600" dirty="0" smtClean="0"/>
              <a:t>Za stojanom na technické prostriedky je inštalovaný hríbik pre zastavenie času</a:t>
            </a:r>
            <a:endParaRPr lang="sk-SK" sz="36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533400" y="1600200"/>
            <a:ext cx="3352800" cy="4191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019550" y="1600200"/>
            <a:ext cx="1314450" cy="41910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638800" y="1600200"/>
            <a:ext cx="3048000" cy="4191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800" dirty="0" smtClean="0"/>
              <a:t>Prví úsek dráhy po značku 60m, rozloženie prekážok a položenie hadicového vedenia</a:t>
            </a:r>
            <a:endParaRPr lang="sk-SK" sz="2800"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533400" y="1524000"/>
            <a:ext cx="8077200" cy="4419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2111</Words>
  <Application>Microsoft Office PowerPoint</Application>
  <PresentationFormat>Prezentácia na obrazovke (4:3)</PresentationFormat>
  <Paragraphs>190</Paragraphs>
  <Slides>32</Slides>
  <Notes>23</Notes>
  <HiddenSlides>0</HiddenSlides>
  <MMClips>0</MMClips>
  <ScaleCrop>false</ScaleCrop>
  <HeadingPairs>
    <vt:vector size="4" baseType="variant">
      <vt:variant>
        <vt:lpstr>Motív</vt:lpstr>
      </vt:variant>
      <vt:variant>
        <vt:i4>1</vt:i4>
      </vt:variant>
      <vt:variant>
        <vt:lpstr>Nadpisy snímok</vt:lpstr>
      </vt:variant>
      <vt:variant>
        <vt:i4>32</vt:i4>
      </vt:variant>
    </vt:vector>
  </HeadingPairs>
  <TitlesOfParts>
    <vt:vector size="33" baseType="lpstr">
      <vt:lpstr>Motív Office</vt:lpstr>
      <vt:lpstr>Organizácia súťaže - rozdiely</vt:lpstr>
      <vt:lpstr>Počítanie veku súťažiacich na CK Plameň 2014 5.07.2014 v Hurbanove</vt:lpstr>
      <vt:lpstr>SČÍTACIA KOMISIA</vt:lpstr>
      <vt:lpstr>Požiarny útok s prekážkami CTIF</vt:lpstr>
      <vt:lpstr>Činnosť členov družstva.</vt:lpstr>
      <vt:lpstr>Štartovná čiara a elektronická časomiera</vt:lpstr>
      <vt:lpstr>Postavenie družstva pri nástupe</vt:lpstr>
      <vt:lpstr>Za stojanom na technické prostriedky je inštalovaný hríbik pre zastavenie času</vt:lpstr>
      <vt:lpstr>Prví úsek dráhy po značku 60m, rozloženie prekážok a položenie hadicového vedenia</vt:lpstr>
      <vt:lpstr>Druhý úsek dráhy 60-65m tzv. vodná skupina (čísla 2-5)</vt:lpstr>
      <vt:lpstr>Druhý úsek dráhy 65-70m v ľavo stojan na technické prostriedky a v pravo stojan na viazanie uzlov</vt:lpstr>
      <vt:lpstr>Uloženie hadíc pred štartovnou čiarou, medzi hadicami je medzera na šírku hadice C52</vt:lpstr>
      <vt:lpstr>Prekážka je 2m široká, 70cm vysoká a pod ňou je voľný priestor 15 cm na uloženie hadicového vedenia!</vt:lpstr>
      <vt:lpstr>Tunel 60x80x600cm</vt:lpstr>
      <vt:lpstr>Lavička je 200cm dlhá, 20cm široká a 30cm vysoká</vt:lpstr>
      <vt:lpstr>Posúdenie pretočenia hadíc</vt:lpstr>
      <vt:lpstr>Vedrové striekačky, uloženie stočenej hadice, položenie prúdnica a postavenie nôh na nástrekovej čiare</vt:lpstr>
      <vt:lpstr>Doska na uloženie technických prostriedkov a 8ks technických prostriedkov.</vt:lpstr>
      <vt:lpstr>Uzly na stojane, ich vyobrazenie</vt:lpstr>
      <vt:lpstr>Postavenie súťažiacich v cieli za stojanmi.</vt:lpstr>
      <vt:lpstr>Štafeta na 400m s prekážkami</vt:lpstr>
      <vt:lpstr>Prví úsek dráhy rebríková stena</vt:lpstr>
      <vt:lpstr>3 úsek dráhy, položenie hadice na podložku</vt:lpstr>
      <vt:lpstr>4. Úsek dráhy, podbeh</vt:lpstr>
      <vt:lpstr>5 úsek dráhy preskok</vt:lpstr>
      <vt:lpstr>6 úsek dráhy prenesenie PHP</vt:lpstr>
      <vt:lpstr>9. úsek dráhy</vt:lpstr>
      <vt:lpstr>Tabuľka predpísaného času súťažiacich na štafete podľa veku členov družstva.</vt:lpstr>
      <vt:lpstr>Snímka 29</vt:lpstr>
      <vt:lpstr>Snímka 30</vt:lpstr>
      <vt:lpstr>Postavenie rozhodcov na dráhe CTIF</vt:lpstr>
      <vt:lpstr>Snímka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Štartovná čiara, pevná spojka C52, fotobunky časomiery </dc:title>
  <dc:creator>W7</dc:creator>
  <cp:lastModifiedBy>W7</cp:lastModifiedBy>
  <cp:revision>30</cp:revision>
  <dcterms:created xsi:type="dcterms:W3CDTF">2014-03-04T14:39:49Z</dcterms:created>
  <dcterms:modified xsi:type="dcterms:W3CDTF">2014-03-13T08:37:23Z</dcterms:modified>
</cp:coreProperties>
</file>